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1" r:id="rId3"/>
    <p:sldId id="272" r:id="rId4"/>
    <p:sldId id="268" r:id="rId5"/>
    <p:sldId id="259" r:id="rId6"/>
    <p:sldId id="260" r:id="rId7"/>
    <p:sldId id="261" r:id="rId8"/>
    <p:sldId id="262" r:id="rId9"/>
    <p:sldId id="263" r:id="rId10"/>
    <p:sldId id="265" r:id="rId11"/>
    <p:sldId id="269" r:id="rId12"/>
    <p:sldId id="264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F24FC8-8AF5-4A5F-BA3C-FD9555E9E045}" type="doc">
      <dgm:prSet loTypeId="urn:microsoft.com/office/officeart/2005/8/layout/arrow5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2EDB349-3DD2-479D-98A7-3C5AD0B20394}">
      <dgm:prSet phldrT="[Text]"/>
      <dgm:spPr/>
      <dgm:t>
        <a:bodyPr/>
        <a:lstStyle/>
        <a:p>
          <a:r>
            <a:rPr lang="en-US" dirty="0"/>
            <a:t>Change in lifestyle	</a:t>
          </a:r>
        </a:p>
      </dgm:t>
    </dgm:pt>
    <dgm:pt modelId="{898F4A3C-CA3B-48A6-9F3C-DCC3B40F8B0B}" type="parTrans" cxnId="{D79FC4CA-6D58-4D36-90D5-0D594E00EB9E}">
      <dgm:prSet/>
      <dgm:spPr/>
      <dgm:t>
        <a:bodyPr/>
        <a:lstStyle/>
        <a:p>
          <a:endParaRPr lang="en-US"/>
        </a:p>
      </dgm:t>
    </dgm:pt>
    <dgm:pt modelId="{BAAA5817-005E-4A0B-B4D6-C7FD299FC28F}" type="sibTrans" cxnId="{D79FC4CA-6D58-4D36-90D5-0D594E00EB9E}">
      <dgm:prSet/>
      <dgm:spPr/>
      <dgm:t>
        <a:bodyPr/>
        <a:lstStyle/>
        <a:p>
          <a:endParaRPr lang="en-US"/>
        </a:p>
      </dgm:t>
    </dgm:pt>
    <dgm:pt modelId="{8858255C-E75D-4E0B-B9B2-02A09CAC0EC6}">
      <dgm:prSet phldrT="[Text]"/>
      <dgm:spPr/>
      <dgm:t>
        <a:bodyPr/>
        <a:lstStyle/>
        <a:p>
          <a:r>
            <a:rPr lang="en-US" dirty="0"/>
            <a:t>Bodily adaptations</a:t>
          </a:r>
        </a:p>
      </dgm:t>
    </dgm:pt>
    <dgm:pt modelId="{6A8974C0-C9F1-46F9-AE6E-764889675B12}" type="parTrans" cxnId="{C9038532-1EC4-4543-A2C5-EB7D959188EB}">
      <dgm:prSet/>
      <dgm:spPr/>
      <dgm:t>
        <a:bodyPr/>
        <a:lstStyle/>
        <a:p>
          <a:endParaRPr lang="en-US"/>
        </a:p>
      </dgm:t>
    </dgm:pt>
    <dgm:pt modelId="{BBC1C4B2-6424-47B8-A45F-487E0B39DD11}" type="sibTrans" cxnId="{C9038532-1EC4-4543-A2C5-EB7D959188EB}">
      <dgm:prSet/>
      <dgm:spPr/>
      <dgm:t>
        <a:bodyPr/>
        <a:lstStyle/>
        <a:p>
          <a:endParaRPr lang="en-US"/>
        </a:p>
      </dgm:t>
    </dgm:pt>
    <dgm:pt modelId="{C1F30E9F-5A2C-4904-A454-7CE1329A13C8}" type="pres">
      <dgm:prSet presAssocID="{53F24FC8-8AF5-4A5F-BA3C-FD9555E9E04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32B2CA-2B35-4B81-AC84-8C02AD9ADA89}" type="pres">
      <dgm:prSet presAssocID="{02EDB349-3DD2-479D-98A7-3C5AD0B20394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AEE419-BD7A-4902-8617-456A12495744}" type="pres">
      <dgm:prSet presAssocID="{8858255C-E75D-4E0B-B9B2-02A09CAC0EC6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9FC4CA-6D58-4D36-90D5-0D594E00EB9E}" srcId="{53F24FC8-8AF5-4A5F-BA3C-FD9555E9E045}" destId="{02EDB349-3DD2-479D-98A7-3C5AD0B20394}" srcOrd="0" destOrd="0" parTransId="{898F4A3C-CA3B-48A6-9F3C-DCC3B40F8B0B}" sibTransId="{BAAA5817-005E-4A0B-B4D6-C7FD299FC28F}"/>
    <dgm:cxn modelId="{DAE8EB18-7D10-4D5D-A809-9AAADB4F3D6E}" type="presOf" srcId="{8858255C-E75D-4E0B-B9B2-02A09CAC0EC6}" destId="{19AEE419-BD7A-4902-8617-456A12495744}" srcOrd="0" destOrd="0" presId="urn:microsoft.com/office/officeart/2005/8/layout/arrow5"/>
    <dgm:cxn modelId="{29DA353E-CA48-4387-9ECB-AFFB703BFB78}" type="presOf" srcId="{02EDB349-3DD2-479D-98A7-3C5AD0B20394}" destId="{A632B2CA-2B35-4B81-AC84-8C02AD9ADA89}" srcOrd="0" destOrd="0" presId="urn:microsoft.com/office/officeart/2005/8/layout/arrow5"/>
    <dgm:cxn modelId="{C9038532-1EC4-4543-A2C5-EB7D959188EB}" srcId="{53F24FC8-8AF5-4A5F-BA3C-FD9555E9E045}" destId="{8858255C-E75D-4E0B-B9B2-02A09CAC0EC6}" srcOrd="1" destOrd="0" parTransId="{6A8974C0-C9F1-46F9-AE6E-764889675B12}" sibTransId="{BBC1C4B2-6424-47B8-A45F-487E0B39DD11}"/>
    <dgm:cxn modelId="{D419ECAB-4FBD-4B07-91D9-D25F26FF4EA1}" type="presOf" srcId="{53F24FC8-8AF5-4A5F-BA3C-FD9555E9E045}" destId="{C1F30E9F-5A2C-4904-A454-7CE1329A13C8}" srcOrd="0" destOrd="0" presId="urn:microsoft.com/office/officeart/2005/8/layout/arrow5"/>
    <dgm:cxn modelId="{8BAF05C6-E0CD-4098-84C4-056D00934F37}" type="presParOf" srcId="{C1F30E9F-5A2C-4904-A454-7CE1329A13C8}" destId="{A632B2CA-2B35-4B81-AC84-8C02AD9ADA89}" srcOrd="0" destOrd="0" presId="urn:microsoft.com/office/officeart/2005/8/layout/arrow5"/>
    <dgm:cxn modelId="{5E94972A-6AE9-4534-A5D3-D7485EA927D0}" type="presParOf" srcId="{C1F30E9F-5A2C-4904-A454-7CE1329A13C8}" destId="{19AEE419-BD7A-4902-8617-456A1249574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32B2CA-2B35-4B81-AC84-8C02AD9ADA89}">
      <dsp:nvSpPr>
        <dsp:cNvPr id="0" name=""/>
        <dsp:cNvSpPr/>
      </dsp:nvSpPr>
      <dsp:spPr>
        <a:xfrm rot="16200000">
          <a:off x="696" y="265286"/>
          <a:ext cx="3965227" cy="3965227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Change in lifestyle	</a:t>
          </a:r>
        </a:p>
      </dsp:txBody>
      <dsp:txXfrm rot="5400000">
        <a:off x="697" y="1256593"/>
        <a:ext cx="3271312" cy="1982613"/>
      </dsp:txXfrm>
    </dsp:sp>
    <dsp:sp modelId="{19AEE419-BD7A-4902-8617-456A12495744}">
      <dsp:nvSpPr>
        <dsp:cNvPr id="0" name=""/>
        <dsp:cNvSpPr/>
      </dsp:nvSpPr>
      <dsp:spPr>
        <a:xfrm rot="5400000">
          <a:off x="4187475" y="265286"/>
          <a:ext cx="3965227" cy="3965227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Bodily adaptations</a:t>
          </a:r>
        </a:p>
      </dsp:txBody>
      <dsp:txXfrm rot="-5400000">
        <a:off x="4881391" y="1256593"/>
        <a:ext cx="3271312" cy="19826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Institutionalized &amp; community dwelling elders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Doss Prakash</a:t>
            </a:r>
            <a:b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Dept. OF community physiotherapy</a:t>
            </a:r>
            <a:b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MGM institute of physiotherapy </a:t>
            </a:r>
            <a:b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samBhajingar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Doss Prakash\Desktop\mgm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1543050" cy="7734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925320"/>
          <a:ext cx="8308975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74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Characters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Institution</a:t>
                      </a:r>
                      <a:r>
                        <a:rPr lang="en-US" sz="2800" baseline="0" dirty="0"/>
                        <a:t> Dwelling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Community Dwelling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Group therapy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Institution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Parks / Gardens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4196080"/>
          <a:ext cx="8308975" cy="106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74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61720">
                <a:tc>
                  <a:txBody>
                    <a:bodyPr/>
                    <a:lstStyle/>
                    <a:p>
                      <a:r>
                        <a:rPr lang="en-US" sz="2800" dirty="0"/>
                        <a:t>Physical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Lesser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Higher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524000"/>
          <a:ext cx="8308975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74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Characters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Institution</a:t>
                      </a:r>
                      <a:r>
                        <a:rPr lang="en-US" sz="2800" baseline="0" dirty="0"/>
                        <a:t> Dwelling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Community Dwelling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Physical</a:t>
                      </a:r>
                      <a:r>
                        <a:rPr lang="en-US" sz="2800" baseline="0" dirty="0"/>
                        <a:t> infrastructure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Modified – handrails, raised toilet seats, ramps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Permanent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5760720"/>
          <a:ext cx="8308975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74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Ventilation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Adequate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Cannot be customized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4114800"/>
          <a:ext cx="8308975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74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61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Room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Bed height adjusted, non-slippery</a:t>
                      </a:r>
                      <a:r>
                        <a:rPr lang="en-US" sz="2800" baseline="0" dirty="0"/>
                        <a:t> floor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Permanent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752600"/>
          <a:ext cx="8308975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388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Characters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Institution</a:t>
                      </a:r>
                      <a:r>
                        <a:rPr lang="en-US" sz="2800" baseline="0" dirty="0"/>
                        <a:t> Dwelling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Community Dwelling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C00000"/>
                          </a:solidFill>
                        </a:rPr>
                        <a:t>DEPRESSION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Depressed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Not much depressed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6111240"/>
          <a:ext cx="8308975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388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rgbClr val="C00000"/>
                          </a:solidFill>
                        </a:rPr>
                        <a:t>HRQoL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Diminished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Better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5293360"/>
          <a:ext cx="8308975" cy="57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388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4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>
                          <a:solidFill>
                            <a:srgbClr val="C00000"/>
                          </a:solidFill>
                        </a:rPr>
                        <a:t>QoL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Lesser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Better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77825" y="3962400"/>
          <a:ext cx="8308975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388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C00000"/>
                          </a:solidFill>
                        </a:rPr>
                        <a:t>LIFE SATISFACTION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Lesser and feels</a:t>
                      </a:r>
                      <a:r>
                        <a:rPr lang="en-US" sz="2800" baseline="0" dirty="0"/>
                        <a:t> dejected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Greater life satisfaction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133600"/>
            <a:ext cx="8153400" cy="990600"/>
          </a:xfrm>
        </p:spPr>
        <p:txBody>
          <a:bodyPr/>
          <a:lstStyle/>
          <a:p>
            <a:r>
              <a:rPr lang="en-US" b="1" dirty="0"/>
              <a:t>THANK  YOU</a:t>
            </a:r>
          </a:p>
        </p:txBody>
      </p:sp>
      <p:pic>
        <p:nvPicPr>
          <p:cNvPr id="4" name="Content Placeholder 3" descr="old-age-home-in-mumbai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2775" y="3135503"/>
            <a:ext cx="8153400" cy="235089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5227" t="25000" r="15081" b="39159"/>
          <a:stretch>
            <a:fillRect/>
          </a:stretch>
        </p:blipFill>
        <p:spPr bwMode="auto">
          <a:xfrm>
            <a:off x="685800" y="2667000"/>
            <a:ext cx="764286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15227" t="59605" r="15081" b="2083"/>
          <a:stretch>
            <a:fillRect/>
          </a:stretch>
        </p:blipFill>
        <p:spPr bwMode="auto">
          <a:xfrm>
            <a:off x="533400" y="2743200"/>
            <a:ext cx="764286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925320"/>
          <a:ext cx="815340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749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Characters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Institution</a:t>
                      </a:r>
                      <a:r>
                        <a:rPr lang="en-US" sz="2800" baseline="0" dirty="0"/>
                        <a:t> Dwelling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Community Dwelling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Setting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Institutional</a:t>
                      </a:r>
                      <a:r>
                        <a:rPr lang="en-US" sz="2800" baseline="0" dirty="0"/>
                        <a:t> organized setting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Home flexible &amp; adaptable setting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3962400"/>
          <a:ext cx="81534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749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7320">
                <a:tc>
                  <a:txBody>
                    <a:bodyPr/>
                    <a:lstStyle/>
                    <a:p>
                      <a:r>
                        <a:rPr lang="en-US" sz="2800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Informal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4693920"/>
          <a:ext cx="815340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749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Care givers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Trained / Professionals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Family</a:t>
                      </a:r>
                      <a:r>
                        <a:rPr lang="en-US" sz="2800" baseline="0" dirty="0"/>
                        <a:t> members / relatives 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722120"/>
          <a:ext cx="81534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749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Characters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Institution</a:t>
                      </a:r>
                      <a:r>
                        <a:rPr lang="en-US" sz="2800" baseline="0" dirty="0"/>
                        <a:t> Dwelling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Community Dwelling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Fellow</a:t>
                      </a:r>
                      <a:r>
                        <a:rPr lang="en-US" sz="2800" baseline="0" dirty="0"/>
                        <a:t> inmates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Usually</a:t>
                      </a:r>
                      <a:r>
                        <a:rPr lang="en-US" sz="2800" baseline="0" dirty="0"/>
                        <a:t> family members and spouses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4191000"/>
          <a:ext cx="815340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749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Daily</a:t>
                      </a:r>
                      <a:r>
                        <a:rPr lang="en-US" sz="2800" baseline="0" dirty="0"/>
                        <a:t> activities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Structured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Non-structured / Flexible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5303520"/>
          <a:ext cx="815340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749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Care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Routine care</a:t>
                      </a:r>
                      <a:r>
                        <a:rPr lang="en-US" sz="2800" baseline="0" dirty="0"/>
                        <a:t> with medical advice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Depends on the family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91640"/>
          <a:ext cx="8308975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74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Characters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Institution</a:t>
                      </a:r>
                      <a:r>
                        <a:rPr lang="en-US" sz="2800" baseline="0" dirty="0"/>
                        <a:t> Dwelling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Community Dwelling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Physical independence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Active / Limited 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3810000"/>
          <a:ext cx="8308975" cy="106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388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61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/>
                        <a:t>Functional independence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Limited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77825" y="5074920"/>
          <a:ext cx="8308975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388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Diet pattern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Regular &amp; routine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Palatable &amp; mixed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308975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74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Characters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Institution</a:t>
                      </a:r>
                      <a:r>
                        <a:rPr lang="en-US" sz="2800" baseline="0" dirty="0"/>
                        <a:t> Dwelling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Community Dwelling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Body Strength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Lesser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Better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1266" y="5456872"/>
            <a:ext cx="86465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community-dwelling elderly have better lower body strength, dynamic balance and </a:t>
            </a:r>
          </a:p>
          <a:p>
            <a:r>
              <a:rPr lang="en-US" dirty="0"/>
              <a:t>aerobic endurance in comparison to institutionalized elderly of the same age group. </a:t>
            </a:r>
          </a:p>
          <a:p>
            <a:r>
              <a:rPr lang="en-US" dirty="0"/>
              <a:t>Thus, it can be said that staying in institutions, in a restricted environment with less amount of </a:t>
            </a:r>
          </a:p>
          <a:p>
            <a:r>
              <a:rPr lang="en-US" dirty="0"/>
              <a:t>physical activity has a negative impact on one's functional and physical independence.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3276600"/>
          <a:ext cx="8308975" cy="106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54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61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Dynamic</a:t>
                      </a:r>
                      <a:r>
                        <a:rPr lang="en-US" sz="2800" baseline="0" dirty="0"/>
                        <a:t> and static balance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Lesser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Better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4025" y="4419600"/>
          <a:ext cx="8308975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54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Aerobic</a:t>
                      </a:r>
                      <a:r>
                        <a:rPr lang="en-US" sz="2800" baseline="0" dirty="0"/>
                        <a:t> Endurance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Lesser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/>
                        <a:t>Better 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925320"/>
          <a:ext cx="8308975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74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Characters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Institution</a:t>
                      </a:r>
                      <a:r>
                        <a:rPr lang="en-US" sz="2800" baseline="0" dirty="0"/>
                        <a:t> Dwelling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Community Dwelling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Body Flexibility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Better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3962400"/>
          <a:ext cx="8308975" cy="106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74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61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Agility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Predominantly</a:t>
                      </a:r>
                      <a:r>
                        <a:rPr lang="en-US" sz="2800" baseline="0" dirty="0"/>
                        <a:t> low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Better agility</a:t>
                      </a:r>
                      <a:r>
                        <a:rPr lang="en-US" sz="2800" baseline="0" dirty="0"/>
                        <a:t> 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5303520"/>
          <a:ext cx="8308975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74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1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Access to</a:t>
                      </a:r>
                      <a:r>
                        <a:rPr lang="en-US" sz="2800" baseline="0" dirty="0"/>
                        <a:t> emergency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Prompt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Delayed access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179</TotalTime>
  <Words>257</Words>
  <Application>Microsoft Office PowerPoint</Application>
  <PresentationFormat>On-screen Show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Institutionalized &amp; community dwelling elders  Dr. Doss Prakash Dept. OF community physiotherapy MGM institute of physiotherapy  chh. samBhajingar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THANK 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Doss Prakash</dc:creator>
  <cp:lastModifiedBy>DOSS PARKASH</cp:lastModifiedBy>
  <cp:revision>29</cp:revision>
  <dcterms:created xsi:type="dcterms:W3CDTF">2006-08-16T00:00:00Z</dcterms:created>
  <dcterms:modified xsi:type="dcterms:W3CDTF">2024-07-05T02:59:34Z</dcterms:modified>
</cp:coreProperties>
</file>